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107"/>
  </p:notesMasterIdLst>
  <p:sldIdLst>
    <p:sldId id="256" r:id="rId3"/>
    <p:sldId id="257" r:id="rId4"/>
    <p:sldId id="259" r:id="rId5"/>
    <p:sldId id="262" r:id="rId6"/>
    <p:sldId id="263" r:id="rId7"/>
    <p:sldId id="264" r:id="rId8"/>
    <p:sldId id="267" r:id="rId9"/>
    <p:sldId id="397" r:id="rId10"/>
    <p:sldId id="268" r:id="rId11"/>
    <p:sldId id="269" r:id="rId12"/>
    <p:sldId id="270" r:id="rId13"/>
    <p:sldId id="394" r:id="rId14"/>
    <p:sldId id="369" r:id="rId15"/>
    <p:sldId id="370" r:id="rId16"/>
    <p:sldId id="371" r:id="rId17"/>
    <p:sldId id="372" r:id="rId18"/>
    <p:sldId id="378" r:id="rId19"/>
    <p:sldId id="373" r:id="rId20"/>
    <p:sldId id="387" r:id="rId21"/>
    <p:sldId id="374" r:id="rId22"/>
    <p:sldId id="375" r:id="rId23"/>
    <p:sldId id="388" r:id="rId24"/>
    <p:sldId id="376" r:id="rId25"/>
    <p:sldId id="395" r:id="rId26"/>
    <p:sldId id="377" r:id="rId27"/>
    <p:sldId id="276" r:id="rId28"/>
    <p:sldId id="277" r:id="rId29"/>
    <p:sldId id="278" r:id="rId30"/>
    <p:sldId id="279" r:id="rId31"/>
    <p:sldId id="280" r:id="rId32"/>
    <p:sldId id="281" r:id="rId33"/>
    <p:sldId id="298" r:id="rId34"/>
    <p:sldId id="299" r:id="rId35"/>
    <p:sldId id="300" r:id="rId36"/>
    <p:sldId id="301" r:id="rId37"/>
    <p:sldId id="303" r:id="rId38"/>
    <p:sldId id="304" r:id="rId39"/>
    <p:sldId id="308" r:id="rId40"/>
    <p:sldId id="306" r:id="rId41"/>
    <p:sldId id="398" r:id="rId42"/>
    <p:sldId id="309" r:id="rId43"/>
    <p:sldId id="310" r:id="rId44"/>
    <p:sldId id="311" r:id="rId45"/>
    <p:sldId id="312" r:id="rId46"/>
    <p:sldId id="313" r:id="rId47"/>
    <p:sldId id="314" r:id="rId48"/>
    <p:sldId id="315" r:id="rId49"/>
    <p:sldId id="316" r:id="rId50"/>
    <p:sldId id="380" r:id="rId51"/>
    <p:sldId id="386" r:id="rId52"/>
    <p:sldId id="317" r:id="rId53"/>
    <p:sldId id="318" r:id="rId54"/>
    <p:sldId id="319" r:id="rId55"/>
    <p:sldId id="320" r:id="rId56"/>
    <p:sldId id="396"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341" r:id="rId78"/>
    <p:sldId id="342" r:id="rId79"/>
    <p:sldId id="343" r:id="rId80"/>
    <p:sldId id="344" r:id="rId81"/>
    <p:sldId id="347" r:id="rId82"/>
    <p:sldId id="389" r:id="rId83"/>
    <p:sldId id="381" r:id="rId84"/>
    <p:sldId id="382" r:id="rId85"/>
    <p:sldId id="350" r:id="rId86"/>
    <p:sldId id="351" r:id="rId87"/>
    <p:sldId id="352" r:id="rId88"/>
    <p:sldId id="354" r:id="rId89"/>
    <p:sldId id="355" r:id="rId90"/>
    <p:sldId id="356" r:id="rId91"/>
    <p:sldId id="357" r:id="rId92"/>
    <p:sldId id="358" r:id="rId93"/>
    <p:sldId id="383" r:id="rId94"/>
    <p:sldId id="359" r:id="rId95"/>
    <p:sldId id="360" r:id="rId96"/>
    <p:sldId id="361" r:id="rId97"/>
    <p:sldId id="390" r:id="rId98"/>
    <p:sldId id="391" r:id="rId99"/>
    <p:sldId id="392" r:id="rId100"/>
    <p:sldId id="393" r:id="rId101"/>
    <p:sldId id="363" r:id="rId102"/>
    <p:sldId id="364" r:id="rId103"/>
    <p:sldId id="365" r:id="rId104"/>
    <p:sldId id="366" r:id="rId105"/>
    <p:sldId id="367" r:id="rId10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37"/>
    <p:restoredTop sz="88957" autoAdjust="0"/>
  </p:normalViewPr>
  <p:slideViewPr>
    <p:cSldViewPr snapToGrid="0" snapToObjects="1">
      <p:cViewPr varScale="1">
        <p:scale>
          <a:sx n="133" d="100"/>
          <a:sy n="133" d="100"/>
        </p:scale>
        <p:origin x="1040"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what happens when you put programmers in your newsroom and give them a little flexibility.</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Shocker,</a:t>
            </a:r>
            <a:r>
              <a:rPr lang="en-US" baseline="0" dirty="0"/>
              <a:t> I know. So this reporter had a list of House members, and they wanted to see how each of their fundraising was going compared to their opponents. MONEY FIGHT!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They could have used this fun</a:t>
            </a:r>
            <a:r>
              <a:rPr lang="en-US" baseline="0" dirty="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But who has time for that on deadline? This reporter</a:t>
            </a:r>
            <a:r>
              <a:rPr lang="en-US" baseline="0" dirty="0"/>
              <a:t> could have just written a story based on old data, which was already analyzed by a think tank, and called it a day. But he called in our the nerds — our data editor and me — and what do you know </a:t>
            </a:r>
            <a:r>
              <a:rPr lang="mr-IN" baseline="0" dirty="0"/>
              <a:t>…</a:t>
            </a:r>
            <a:endParaRPr lang="en-US" baseline="0" dirty="0"/>
          </a:p>
          <a:p>
            <a:pPr marL="0" lvl="0" indent="0"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There was a better</a:t>
            </a:r>
            <a:r>
              <a:rPr lang="en-US" baseline="0" dirty="0"/>
              <a:t> way! The FEC has a whole interface just for programmers to go and get it’s data, and it’s super straightforward.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You just go to a </a:t>
            </a:r>
            <a:r>
              <a:rPr lang="en-US" baseline="0" dirty="0" err="1"/>
              <a:t>url</a:t>
            </a:r>
            <a:r>
              <a:rPr lang="en-US" baseline="0" dirty="0"/>
              <a:t> that asks for the data you want, and like magic, it’s there.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Not wizardry </a:t>
            </a:r>
            <a:r>
              <a:rPr lang="mr-IN" baseline="0" dirty="0"/>
              <a:t>–</a:t>
            </a:r>
            <a:r>
              <a:rPr lang="en-US" baseline="0" dirty="0"/>
              <a:t> application programming interface</a:t>
            </a:r>
          </a:p>
          <a:p>
            <a:pPr marL="0" lvl="0" indent="0"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The top of this story had no data in it, but the underlying premise </a:t>
            </a:r>
            <a:r>
              <a:rPr lang="mr-IN" baseline="0" dirty="0"/>
              <a:t>–</a:t>
            </a:r>
            <a:r>
              <a:rPr lang="en-US" baseline="0" dirty="0"/>
              <a:t> that blue dogs are waging competitive fights </a:t>
            </a:r>
            <a:r>
              <a:rPr lang="mr-IN" baseline="0" dirty="0"/>
              <a:t>–</a:t>
            </a:r>
            <a:r>
              <a:rPr lang="en-US" baseline="0" dirty="0"/>
              <a:t> relied heavily on data analysis.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a:t>
            </a:r>
            <a:r>
              <a:rPr lang="en-US" baseline="0" dirty="0" err="1"/>
              <a:t>exagerate</a:t>
            </a:r>
            <a:r>
              <a:rPr lang="en-US" baseline="0" dirty="0"/>
              <a:t> .. So we wanted to know if this was true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Thankfully, this reporter knew the phone numbers of a few friendly local software nerds! This call went to my colleague Jeremy Bowers.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nerds pulled down all the data from the site, including date. So the reporter could sort and search by date, and find the candidates. There were around 900 of them where the date and state both matched.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reporter turned to google. He made it through 88 before he found one who matched other biographical details in the testimony.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Then the reporting team went and knocked on the doctor’s door, and got an hour-long, on the record interview!</a:t>
            </a:r>
            <a:endParaRPr/>
          </a:p>
          <a:p>
            <a:pPr marL="0" lvl="0" indent="0" rtl="0">
              <a:spcBef>
                <a:spcPts val="0"/>
              </a:spcBef>
              <a:spcAft>
                <a:spcPts val="0"/>
              </a:spcAft>
              <a:buNone/>
            </a:pPr>
            <a:endParaRPr/>
          </a:p>
          <a:p>
            <a:pPr marL="0" lvl="0" indent="0" rtl="0">
              <a:spcBef>
                <a:spcPts val="0"/>
              </a:spcBef>
              <a:spcAft>
                <a:spcPts val="0"/>
              </a:spcAft>
              <a:buNone/>
            </a:pPr>
            <a:r>
              <a:rPr lang="en"/>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a:p>
          <a:p>
            <a:pPr marL="0" lvl="0" indent="0" rtl="0">
              <a:spcBef>
                <a:spcPts val="0"/>
              </a:spcBef>
              <a:spcAft>
                <a:spcPts val="0"/>
              </a:spcAft>
              <a:buNone/>
            </a:pPr>
            <a:endParaRPr/>
          </a:p>
          <a:p>
            <a:pPr marL="0" lvl="0" indent="0" rtl="0">
              <a:spcBef>
                <a:spcPts val="0"/>
              </a:spcBef>
              <a:spcAft>
                <a:spcPts val="0"/>
              </a:spcAft>
              <a:buNone/>
            </a:pPr>
            <a:r>
              <a:rPr lang="en"/>
              <a:t>The match in the end was confirmed by a linkedin page that contained some other professional details listed in the testimony.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We’re going to focus primarily on using data to tell a story. We’ll also work a bit on digital presentation, mostly of data stories.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what are we really here for?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specifically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888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you think about data and data journalism, what kinds of stories do you think about?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Spreadsheets. Don’t underestimate the power of sum-and-sort journalism.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 formats and big data.</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To be totally clear about this: I know you need to get at least a B in this class for it to count. Let’s talk about the ways to get there:</a:t>
            </a:r>
            <a:endParaRPr/>
          </a:p>
          <a:p>
            <a:pPr marL="0" lvl="0" indent="0">
              <a:spcBef>
                <a:spcPts val="0"/>
              </a:spcBef>
              <a:spcAft>
                <a:spcPts val="0"/>
              </a:spcAft>
              <a:buNone/>
            </a:pPr>
            <a:r>
              <a:rPr lang="en"/>
              <a:t>*you could never show up in class (except to present your final project), but you’d have to be 100% perfect on your assignments</a:t>
            </a:r>
            <a:endParaRPr/>
          </a:p>
          <a:p>
            <a:pPr marL="0" lvl="0" indent="0">
              <a:spcBef>
                <a:spcPts val="0"/>
              </a:spcBef>
              <a:spcAft>
                <a:spcPts val="0"/>
              </a:spcAft>
              <a:buNone/>
            </a:pPr>
            <a:r>
              <a:rPr lang="en"/>
              <a:t>*I plan to assign 7 assignments, You could fail to turn in 3, hope I’m inclined to round up, and be perfect on everything else.</a:t>
            </a:r>
            <a:endParaRPr/>
          </a:p>
          <a:p>
            <a:pPr marL="0" lvl="0" indent="0">
              <a:spcBef>
                <a:spcPts val="0"/>
              </a:spcBef>
              <a:spcAft>
                <a:spcPts val="0"/>
              </a:spcAft>
              <a:buNone/>
            </a:pPr>
            <a:r>
              <a:rPr lang="en"/>
              <a:t>*You could do a miserable (but not zero) job on your final project and be perfect on everything else</a:t>
            </a:r>
            <a:endParaRPr/>
          </a:p>
          <a:p>
            <a:pPr marL="0" lvl="0" indent="0">
              <a:spcBef>
                <a:spcPts val="0"/>
              </a:spcBef>
              <a:spcAft>
                <a:spcPts val="0"/>
              </a:spcAft>
              <a:buNone/>
            </a:pPr>
            <a:endParaRPr/>
          </a:p>
          <a:p>
            <a:pPr marL="0" lvl="0" indent="0">
              <a:spcBef>
                <a:spcPts val="0"/>
              </a:spcBef>
              <a:spcAft>
                <a:spcPts val="0"/>
              </a:spcAft>
              <a:buNone/>
            </a:pPr>
            <a:r>
              <a:rPr lang="en"/>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will do everything in my power to help you pass this class with at least a B-, but I can’t make up assignments you didn’t turn in.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 the remainder of this lecture, we’ll be talking about github. It’s where you’ll submit your homework, and where your final project will go.</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5" name="Shape 5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 tell you this not to intimidate you. We’re mostly going to be in category 1 here. I’m telling you this because I don’t want groups 2 and 3 to intimidate you away from using it and asking questions. Github is important to understand for reasons we’re about to discuss, and it is important that you know that it is hard for people who have been using it for years, so you should not feel stupid or intimidated if you get stuck. Everyone started from scratch once, and if anyone is nasty to you about it, they’re a lying asshole.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Have you ever been in google docs and seen other people add and delete stuff above you and things jump around? Yeah, Github prevents that.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Examples of version control are microsoft or google docs’ Track Changes features.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See next slide for details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 repository is like a folder. That’s what it’ll look like on your computer.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 actually have a nice journalism history. The idea is to do digitally what writers and editors used to do with a red pen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You’re likely at least slightly familiar with HTML</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99687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both the stars and the underbars for italic and bold? It makes it easy to combine them!</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Ordered lists have numbers (or letters or whatever), unordered lists are like bullet points.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a:p>
          <a:p>
            <a:pPr marL="0" lvl="0" indent="0">
              <a:spcBef>
                <a:spcPts val="0"/>
              </a:spcBef>
              <a:spcAft>
                <a:spcPts val="0"/>
              </a:spcAft>
              <a:buNone/>
            </a:pPr>
            <a:endParaRPr/>
          </a:p>
          <a:p>
            <a:pPr marL="0" lvl="0" indent="0" rtl="0">
              <a:spcBef>
                <a:spcPts val="0"/>
              </a:spcBef>
              <a:spcAft>
                <a:spcPts val="0"/>
              </a:spcAft>
              <a:buNone/>
            </a:pPr>
            <a:r>
              <a:rPr lang="en"/>
              <a:t>(note that to get the sub-item to work, you need 4 spaces)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going to look familiar</a:t>
            </a:r>
            <a:endParaRPr/>
          </a:p>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You basically make a thing that looks like a table with pipes and underscores. You don’t have to be precise about spacing or anything, it figures it out and makes you a nice little table!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Don’t forget to commit after every edit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t>@rachel_shorey</a:t>
            </a:r>
            <a:endParaRPr sz="110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2.gif"/><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shmcminn/digitalframeworks-spring19/blob/master/finalproject.md"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forms.gle/FQRKaHskGckggpjN7"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hyperlink" Target="https://bit.ly/2Ww9Vis"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Lesson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a:t>Sean McMinn</a:t>
            </a:r>
            <a:endParaRPr dirty="0"/>
          </a:p>
          <a:p>
            <a:pPr marL="0" lvl="0" indent="0" rtl="0">
              <a:spcBef>
                <a:spcPts val="0"/>
              </a:spcBef>
              <a:spcAft>
                <a:spcPts val="0"/>
              </a:spcAft>
              <a:buNone/>
            </a:pPr>
            <a:r>
              <a:rPr lang="en" sz="2400" dirty="0"/>
              <a:t>github.com/</a:t>
            </a:r>
            <a:r>
              <a:rPr lang="en-US" sz="2400" dirty="0" err="1"/>
              <a:t>shmcminn</a:t>
            </a:r>
            <a:r>
              <a:rPr lang="en" sz="2400" dirty="0"/>
              <a:t>/</a:t>
            </a:r>
            <a:r>
              <a:rPr lang="en" sz="2400" dirty="0" err="1"/>
              <a:t>digitalframeworks</a:t>
            </a:r>
            <a:r>
              <a:rPr lang="en" sz="2400" dirty="0"/>
              <a:t>-s</a:t>
            </a:r>
            <a:r>
              <a:rPr lang="en-US" sz="2400" dirty="0" err="1"/>
              <a:t>pring</a:t>
            </a:r>
            <a:r>
              <a:rPr lang="en" sz="2400" dirty="0"/>
              <a:t>19</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90" name="Shape 19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191" name="Shape 191" descr="11392783794_1da70690bf_b.jpg"/>
          <p:cNvPicPr preferRelativeResize="0"/>
          <p:nvPr/>
        </p:nvPicPr>
        <p:blipFill rotWithShape="1">
          <a:blip r:embed="rId3">
            <a:alphaModFix/>
          </a:blip>
          <a:srcRect b="15088"/>
          <a:stretch/>
        </p:blipFill>
        <p:spPr>
          <a:xfrm>
            <a:off x="0" y="315700"/>
            <a:ext cx="9144000" cy="43673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First steps:</a:t>
            </a:r>
            <a:endParaRPr/>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mj-lt"/>
              </a:rPr>
              <a:t>Once upon a time...</a:t>
            </a:r>
            <a:endParaRPr dirty="0">
              <a:latin typeface="+mj-lt"/>
            </a:endParaRPr>
          </a:p>
        </p:txBody>
      </p:sp>
      <p:sp>
        <p:nvSpPr>
          <p:cNvPr id="197" name="Shape 19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6000" dirty="0"/>
              <a:t>...</a:t>
            </a:r>
            <a:r>
              <a:rPr lang="en-US" sz="6000" dirty="0"/>
              <a:t>a reporter was</a:t>
            </a:r>
          </a:p>
          <a:p>
            <a:pPr marL="0" lvl="0" indent="0" algn="r" rtl="0">
              <a:spcBef>
                <a:spcPts val="0"/>
              </a:spcBef>
              <a:spcAft>
                <a:spcPts val="1600"/>
              </a:spcAft>
              <a:buNone/>
            </a:pPr>
            <a:r>
              <a:rPr lang="en-US" sz="6000" dirty="0"/>
              <a:t>on a tight deadline</a:t>
            </a:r>
          </a:p>
          <a:p>
            <a:pPr marL="0" lvl="0" indent="0" algn="r" rtl="0">
              <a:spcBef>
                <a:spcPts val="0"/>
              </a:spcBef>
              <a:spcAft>
                <a:spcPts val="1600"/>
              </a:spcAft>
              <a:buNone/>
            </a:pPr>
            <a:r>
              <a:rPr lang="en-US" sz="6000" dirty="0"/>
              <a:t>(!)</a:t>
            </a:r>
            <a:endParaRPr sz="6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money-fight-74026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66" y="-200538"/>
            <a:ext cx="11568320" cy="5061140"/>
          </a:xfrm>
          <a:prstGeom prst="rect">
            <a:avLst/>
          </a:prstGeom>
        </p:spPr>
      </p:pic>
    </p:spTree>
    <p:extLst>
      <p:ext uri="{BB962C8B-B14F-4D97-AF65-F5344CB8AC3E}">
        <p14:creationId xmlns:p14="http://schemas.microsoft.com/office/powerpoint/2010/main" val="390115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origin-of-gee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44"/>
            <a:ext cx="9144000" cy="5136356"/>
          </a:xfrm>
          <a:prstGeom prst="rect">
            <a:avLst/>
          </a:prstGeom>
        </p:spPr>
      </p:pic>
    </p:spTree>
    <p:extLst>
      <p:ext uri="{BB962C8B-B14F-4D97-AF65-F5344CB8AC3E}">
        <p14:creationId xmlns:p14="http://schemas.microsoft.com/office/powerpoint/2010/main" val="3342371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pic>
        <p:nvPicPr>
          <p:cNvPr id="7" name="Picture 6" descr="computer_wizard.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638" y="1172900"/>
            <a:ext cx="2610049" cy="3395975"/>
          </a:xfrm>
          <a:prstGeom prst="rect">
            <a:avLst/>
          </a:prstGeom>
        </p:spPr>
      </p:pic>
    </p:spTree>
    <p:extLst>
      <p:ext uri="{BB962C8B-B14F-4D97-AF65-F5344CB8AC3E}">
        <p14:creationId xmlns:p14="http://schemas.microsoft.com/office/powerpoint/2010/main" val="176775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a:t>API</a:t>
            </a:r>
          </a:p>
        </p:txBody>
      </p:sp>
    </p:spTree>
    <p:extLst>
      <p:ext uri="{BB962C8B-B14F-4D97-AF65-F5344CB8AC3E}">
        <p14:creationId xmlns:p14="http://schemas.microsoft.com/office/powerpoint/2010/main" val="4101572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6-19 at 4.0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52" y="0"/>
            <a:ext cx="6283460" cy="5143500"/>
          </a:xfrm>
          <a:prstGeom prst="rect">
            <a:avLst/>
          </a:prstGeom>
        </p:spPr>
      </p:pic>
    </p:spTree>
    <p:extLst>
      <p:ext uri="{BB962C8B-B14F-4D97-AF65-F5344CB8AC3E}">
        <p14:creationId xmlns:p14="http://schemas.microsoft.com/office/powerpoint/2010/main" val="29730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Hi there! I’m </a:t>
            </a:r>
            <a:r>
              <a:rPr lang="en-US" dirty="0"/>
              <a:t>Sean McMinn</a:t>
            </a:r>
            <a:r>
              <a:rPr lang="en" dirty="0"/>
              <a:t>. When I’m not standing up here, I’m busy </a:t>
            </a:r>
            <a:r>
              <a:rPr lang="en-US" dirty="0"/>
              <a:t>at NPR</a:t>
            </a:r>
            <a:r>
              <a:rPr lang="en" dirty="0"/>
              <a:t>, where I </a:t>
            </a:r>
            <a:r>
              <a:rPr lang="en-US" dirty="0"/>
              <a:t>make graphics and write stories based on </a:t>
            </a:r>
            <a:r>
              <a:rPr lang="en-US" sz="4800" dirty="0"/>
              <a:t>*~data~*</a:t>
            </a: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1294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6" name="Shape 2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latin typeface="+mn-lt"/>
            </a:endParaRPr>
          </a:p>
        </p:txBody>
      </p:sp>
      <p:pic>
        <p:nvPicPr>
          <p:cNvPr id="247" name="Shape 247" descr="geeks_and_nerds.png"/>
          <p:cNvPicPr preferRelativeResize="0"/>
          <p:nvPr/>
        </p:nvPicPr>
        <p:blipFill>
          <a:blip r:embed="rId3">
            <a:alphaModFix/>
          </a:blip>
          <a:stretch>
            <a:fillRect/>
          </a:stretch>
        </p:blipFill>
        <p:spPr>
          <a:xfrm>
            <a:off x="1562116" y="188187"/>
            <a:ext cx="6304409" cy="4767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Digital Frameworks?</a:t>
            </a:r>
            <a:endParaRPr/>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Yep, it’s vague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The goal of this class is to get you familiar with some tools that will allow you to tell a better story with data….</a:t>
            </a:r>
            <a:endParaRPr sz="3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So you have the tools to feel comfortable if data lands in your lap...</a:t>
            </a:r>
            <a:endParaRPr sz="3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are prepared to engage in a conversation about a data and/or technology story...</a:t>
            </a:r>
            <a:endParaRPr sz="3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 leave this class with an improved BS detector about data/tech stories...</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rgbClr val="333333"/>
                </a:solidFill>
                <a:highlight>
                  <a:srgbClr val="FFFFFF"/>
                </a:highlight>
              </a:rPr>
              <a:t>And you’ve created a portfolio piece based on data reporting.</a:t>
            </a:r>
            <a:endParaRPr sz="3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class with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journalism/data/tech/design.</a:t>
            </a:r>
            <a:endParaRPr sz="3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will classes be like?</a:t>
            </a:r>
            <a:endParaRPr/>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Then we’ll do some lecture, possibly with some discussion, the timing will depend on the week.</a:t>
            </a:r>
            <a:endParaRPr lang="en-US" sz="3000" dirty="0"/>
          </a:p>
          <a:p>
            <a:pPr marL="0" lvl="0" indent="0" rtl="0">
              <a:spcBef>
                <a:spcPts val="0"/>
              </a:spcBef>
              <a:spcAft>
                <a:spcPts val="1600"/>
              </a:spcAft>
              <a:buNone/>
            </a:pPr>
            <a:endParaRPr lang="en-US" sz="3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When we think about data...</a:t>
            </a: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a:t>
            </a: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we covering?</a:t>
            </a:r>
            <a:endParaRPr/>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a:t>
            </a:r>
            <a:endParaRPr sz="3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a:t>
            </a:r>
            <a:r>
              <a:rPr lang="en" sz="3000" dirty="0"/>
              <a:t>Presenting/storytelling with data</a:t>
            </a:r>
          </a:p>
          <a:p>
            <a:pPr marL="0" lvl="0" indent="0">
              <a:buNone/>
            </a:pPr>
            <a:endParaRPr lang="en" sz="3000" dirty="0"/>
          </a:p>
          <a:p>
            <a:pPr marL="0" lvl="0" indent="0">
              <a:buNone/>
            </a:pPr>
            <a:r>
              <a:rPr lang="en-US" sz="3000" dirty="0"/>
              <a:t>Learn some Tableau</a:t>
            </a:r>
          </a:p>
          <a:p>
            <a:pPr marL="0" lvl="0" indent="0">
              <a:buNone/>
            </a:pPr>
            <a:r>
              <a:rPr lang="en-US" sz="3000" dirty="0"/>
              <a:t>Look at different story forms</a:t>
            </a:r>
            <a:endParaRPr sz="3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 — plus project interviews</a:t>
            </a:r>
            <a:endParaRPr lang="en-US" sz="3000" dirty="0"/>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Other things smart people know more about than I do</a:t>
            </a:r>
          </a:p>
          <a:p>
            <a:pPr marL="0" lvl="0" indent="0">
              <a:buNone/>
            </a:pPr>
            <a:endParaRPr lang="en" sz="3000" dirty="0"/>
          </a:p>
          <a:p>
            <a:pPr marL="0" lvl="0" indent="0">
              <a:buNone/>
            </a:pPr>
            <a:r>
              <a:rPr lang="en" sz="3000" dirty="0"/>
              <a:t>Panel of working data journalists</a:t>
            </a:r>
            <a:endParaRPr sz="3000" dirty="0"/>
          </a:p>
        </p:txBody>
      </p:sp>
    </p:spTree>
    <p:extLst>
      <p:ext uri="{BB962C8B-B14F-4D97-AF65-F5344CB8AC3E}">
        <p14:creationId xmlns:p14="http://schemas.microsoft.com/office/powerpoint/2010/main" val="1722936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quiz</a:t>
            </a:r>
          </a:p>
        </p:txBody>
      </p:sp>
      <p:sp>
        <p:nvSpPr>
          <p:cNvPr id="3" name="Text Placeholder 2"/>
          <p:cNvSpPr>
            <a:spLocks noGrp="1"/>
          </p:cNvSpPr>
          <p:nvPr>
            <p:ph type="body" idx="1"/>
          </p:nvPr>
        </p:nvSpPr>
        <p:spPr/>
        <p:txBody>
          <a:bodyPr/>
          <a:lstStyle/>
          <a:p>
            <a:r>
              <a:rPr lang="en-US" dirty="0"/>
              <a:t>To see where we’re at, and to get a benchmark for end-of-quarter improvement</a:t>
            </a:r>
          </a:p>
          <a:p>
            <a:endParaRPr lang="en-US" dirty="0"/>
          </a:p>
          <a:p>
            <a:pPr marL="114300" indent="0">
              <a:buNone/>
            </a:pPr>
            <a:r>
              <a:rPr lang="en-US" dirty="0" err="1"/>
              <a:t>github.com</a:t>
            </a:r>
            <a:r>
              <a:rPr lang="en-US" dirty="0"/>
              <a:t>/</a:t>
            </a:r>
            <a:r>
              <a:rPr lang="en-US" dirty="0" err="1"/>
              <a:t>shmcminn</a:t>
            </a:r>
            <a:r>
              <a:rPr lang="en-US" dirty="0"/>
              <a:t>/digitalframeworks-spring19</a:t>
            </a:r>
          </a:p>
          <a:p>
            <a:pPr marL="114300" indent="0">
              <a:buNone/>
            </a:pPr>
            <a:r>
              <a:rPr lang="en-US" dirty="0"/>
              <a:t>OR</a:t>
            </a:r>
          </a:p>
          <a:p>
            <a:pPr marL="114300" indent="0">
              <a:buNone/>
            </a:pPr>
            <a:r>
              <a:rPr lang="en-US" dirty="0" err="1"/>
              <a:t>bit.ly</a:t>
            </a:r>
            <a:r>
              <a:rPr lang="en-US" dirty="0"/>
              <a:t>/2JRTgEG</a:t>
            </a:r>
          </a:p>
          <a:p>
            <a:endParaRPr lang="en-US" dirty="0"/>
          </a:p>
          <a:p>
            <a:endParaRPr lang="en-US" dirty="0"/>
          </a:p>
        </p:txBody>
      </p:sp>
    </p:spTree>
    <p:extLst>
      <p:ext uri="{BB962C8B-B14F-4D97-AF65-F5344CB8AC3E}">
        <p14:creationId xmlns:p14="http://schemas.microsoft.com/office/powerpoint/2010/main" val="3326843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Final Project</a:t>
            </a:r>
            <a:endParaRPr/>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t>You’re responsible for writing a 1,000</a:t>
            </a:r>
            <a:r>
              <a:rPr lang="en-US" sz="3600" dirty="0"/>
              <a:t>-</a:t>
            </a:r>
            <a:r>
              <a:rPr lang="en" sz="3600" dirty="0"/>
              <a:t>word data story by the end of the quarter. </a:t>
            </a:r>
          </a:p>
          <a:p>
            <a:pPr marL="0" lvl="0" indent="0" rtl="0">
              <a:spcBef>
                <a:spcPts val="0"/>
              </a:spcBef>
              <a:spcAft>
                <a:spcPts val="1600"/>
              </a:spcAft>
              <a:buNone/>
            </a:pPr>
            <a:endParaRPr lang="en" sz="3600" dirty="0"/>
          </a:p>
          <a:p>
            <a:pPr marL="0" indent="0">
              <a:spcAft>
                <a:spcPts val="1600"/>
              </a:spcAft>
              <a:buNone/>
            </a:pPr>
            <a:r>
              <a:rPr lang="en" sz="3600" dirty="0"/>
              <a:t>More info in </a:t>
            </a:r>
            <a:r>
              <a:rPr lang="en-US" sz="3600" dirty="0">
                <a:hlinkClick r:id="rId3"/>
              </a:rPr>
              <a:t>finalproject.md </a:t>
            </a:r>
            <a:r>
              <a:rPr lang="en-US" sz="3600" dirty="0"/>
              <a:t>file on </a:t>
            </a:r>
            <a:r>
              <a:rPr lang="en-US" sz="3600" dirty="0" err="1"/>
              <a:t>github</a:t>
            </a:r>
            <a:endParaRPr sz="36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at least one story (written, video, graphic, whatever) each week that uses data or technology in an integral way. Please come to class with a link ready to go, I will ask a few students at random to share a story they found. This will contribute to your participation grade.</a:t>
            </a: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0" lvl="0" indent="0" rtl="0">
              <a:spcBef>
                <a:spcPts val="1600"/>
              </a:spcBef>
              <a:spcAft>
                <a:spcPts val="0"/>
              </a:spcAft>
              <a:buNone/>
            </a:pPr>
            <a:r>
              <a:rPr lang="en" dirty="0"/>
              <a:t>Participation/attendance: 20%</a:t>
            </a:r>
            <a:endParaRPr dirty="0"/>
          </a:p>
          <a:p>
            <a:pPr marL="0" lvl="0" indent="0" rtl="0">
              <a:spcBef>
                <a:spcPts val="1600"/>
              </a:spcBef>
              <a:spcAft>
                <a:spcPts val="0"/>
              </a:spcAft>
              <a:buNone/>
            </a:pPr>
            <a:r>
              <a:rPr lang="en" dirty="0"/>
              <a:t>In class assignments (becomes homework if you don’t finish): 50%</a:t>
            </a:r>
            <a:endParaRPr dirty="0"/>
          </a:p>
          <a:p>
            <a:pPr marL="0" lvl="0" indent="0" rtl="0">
              <a:spcBef>
                <a:spcPts val="1600"/>
              </a:spcBef>
              <a:spcAft>
                <a:spcPts val="0"/>
              </a:spcAft>
              <a:buNone/>
            </a:pPr>
            <a:r>
              <a:rPr lang="en" dirty="0"/>
              <a:t>Final project: 30%</a:t>
            </a:r>
            <a:endParaRPr dirty="0"/>
          </a:p>
          <a:p>
            <a:pPr marL="0" lvl="0" indent="0" rtl="0">
              <a:spcBef>
                <a:spcPts val="1600"/>
              </a:spcBef>
              <a:spcAft>
                <a:spcPts val="0"/>
              </a:spcAft>
              <a:buNone/>
            </a:pP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endParaRPr dirty="0"/>
          </a:p>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endParaRPr dirty="0"/>
          </a:p>
          <a:p>
            <a:pPr marL="457200" lvl="0" indent="-342900" rtl="0">
              <a:spcBef>
                <a:spcPts val="0"/>
              </a:spcBef>
              <a:spcAft>
                <a:spcPts val="0"/>
              </a:spcAft>
              <a:buSzPts val="1800"/>
              <a:buChar char="●"/>
            </a:pPr>
            <a:r>
              <a:rPr lang="en" dirty="0"/>
              <a:t>I am aware you need to get at least a B- for this class to count toward your degree. If you miss </a:t>
            </a:r>
            <a:r>
              <a:rPr lang="en-US" dirty="0"/>
              <a:t>more than 3</a:t>
            </a:r>
            <a:r>
              <a:rPr lang="en" dirty="0"/>
              <a:t> homework assignments, it’s impossible to get a B-, even if you get 100% on everything else. Please do not do this.</a:t>
            </a:r>
            <a:endParaRPr lang="en-US" dirty="0"/>
          </a:p>
          <a:p>
            <a:pPr marL="114300" lvl="0" indent="0" rtl="0">
              <a:spcBef>
                <a:spcPts val="0"/>
              </a:spcBef>
              <a:spcAft>
                <a:spcPts val="0"/>
              </a:spcAft>
              <a:buSzPts val="1800"/>
              <a:buNone/>
            </a:pP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pPr marL="457200" lvl="0" indent="-342900" rtl="0">
              <a:spcBef>
                <a:spcPts val="1600"/>
              </a:spcBef>
              <a:spcAft>
                <a:spcPts val="0"/>
              </a:spcAft>
              <a:buSzPts val="1800"/>
              <a:buChar char="●"/>
            </a:pPr>
            <a:r>
              <a:rPr lang="en-US" dirty="0"/>
              <a:t>A: publishable with minimal edits</a:t>
            </a:r>
          </a:p>
          <a:p>
            <a:pPr marL="457200" lvl="0" indent="-342900" rtl="0">
              <a:spcBef>
                <a:spcPts val="1600"/>
              </a:spcBef>
              <a:spcAft>
                <a:spcPts val="0"/>
              </a:spcAft>
              <a:buSzPts val="1800"/>
              <a:buChar char="●"/>
            </a:pPr>
            <a:r>
              <a:rPr lang="en-US" dirty="0"/>
              <a:t>B: publishable with significant edits</a:t>
            </a:r>
          </a:p>
          <a:p>
            <a:pPr marL="457200" lvl="0" indent="-342900" rtl="0">
              <a:spcBef>
                <a:spcPts val="1600"/>
              </a:spcBef>
              <a:spcAft>
                <a:spcPts val="0"/>
              </a:spcAft>
              <a:buSzPts val="1800"/>
              <a:buChar char="●"/>
            </a:pPr>
            <a:r>
              <a:rPr lang="en-US" dirty="0"/>
              <a:t>C: would need reporter’s revision to be published</a:t>
            </a:r>
          </a:p>
          <a:p>
            <a:pPr lvl="1" indent="-342900">
              <a:buSzPts val="1800"/>
              <a:buFont typeface="Arial"/>
              <a:buChar char="●"/>
            </a:pPr>
            <a:r>
              <a:rPr lang="en-US" dirty="0"/>
              <a:t>You can not get more than a C on an assignment if there are factual errors</a:t>
            </a:r>
          </a:p>
          <a:p>
            <a:pPr marL="457200" lvl="0" indent="-342900" rtl="0">
              <a:spcBef>
                <a:spcPts val="1600"/>
              </a:spcBef>
              <a:spcAft>
                <a:spcPts val="0"/>
              </a:spcAft>
              <a:buSzPts val="1800"/>
              <a:buChar char="●"/>
            </a:pPr>
            <a:r>
              <a:rPr lang="en-US" dirty="0"/>
              <a:t>D: unpublishable, even with edits </a:t>
            </a:r>
          </a:p>
          <a:p>
            <a:pPr marL="457200" lvl="0" indent="-342900" rtl="0">
              <a:spcBef>
                <a:spcPts val="1600"/>
              </a:spcBef>
              <a:spcAft>
                <a:spcPts val="0"/>
              </a:spcAft>
              <a:buSzPts val="1800"/>
              <a:buChar char="●"/>
            </a:pPr>
            <a:r>
              <a:rPr lang="en-US" dirty="0"/>
              <a:t>F: did not complete assignment</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bulletpoints, fragments, etc) </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Github. We’ll go into details about how and why later in this lecture. Working on Github is an important skill I want you to leave this class with, so I will not accept homework submitted any other way.</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Policies</a:t>
            </a:r>
            <a:endParaRPr/>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Your final work, however, must be entirely your own. A good rule of thumb is that no one else should take over your keyboard while completing an assignment. Ask if you are</a:t>
            </a:r>
            <a:r>
              <a:rPr lang="en-US" dirty="0">
                <a:solidFill>
                  <a:srgbClr val="333333"/>
                </a:solidFill>
                <a:highlight>
                  <a:srgbClr val="FFFFFF"/>
                </a:highlight>
              </a:rPr>
              <a:t> </a:t>
            </a:r>
            <a:r>
              <a:rPr lang="en" dirty="0">
                <a:solidFill>
                  <a:srgbClr val="333333"/>
                </a:solidFill>
                <a:highlight>
                  <a:srgbClr val="FFFFFF"/>
                </a:highlight>
              </a:rPr>
              <a:t>unsure.</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562" name="Shape 562"/>
          <p:cNvPicPr preferRelativeResize="0"/>
          <p:nvPr/>
        </p:nvPicPr>
        <p:blipFill>
          <a:blip r:embed="rId3">
            <a:alphaModFix/>
          </a:blip>
          <a:stretch>
            <a:fillRect/>
          </a:stretch>
        </p:blipFill>
        <p:spPr>
          <a:xfrm>
            <a:off x="2793834" y="0"/>
            <a:ext cx="3556332"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66"/>
        <p:cNvGrpSpPr/>
        <p:nvPr/>
      </p:nvGrpSpPr>
      <p:grpSpPr>
        <a:xfrm>
          <a:off x="0" y="0"/>
          <a:ext cx="0" cy="0"/>
          <a:chOff x="0" y="0"/>
          <a:chExt cx="0" cy="0"/>
        </a:xfrm>
      </p:grpSpPr>
      <p:sp>
        <p:nvSpPr>
          <p:cNvPr id="567" name="Shape 5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a:t>
            </a:r>
            <a:endParaRPr/>
          </a:p>
        </p:txBody>
      </p:sp>
      <p:sp>
        <p:nvSpPr>
          <p:cNvPr id="568" name="Shape 5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I often hear people say that github is easy. These people fall into one of three categories:</a:t>
            </a:r>
            <a:endParaRPr sz="3000" dirty="0"/>
          </a:p>
          <a:p>
            <a:pPr marL="457200" lvl="0" indent="-419100" rtl="0">
              <a:spcBef>
                <a:spcPts val="1600"/>
              </a:spcBef>
              <a:spcAft>
                <a:spcPts val="0"/>
              </a:spcAft>
              <a:buSzPts val="3000"/>
              <a:buAutoNum type="arabicPeriod"/>
            </a:pPr>
            <a:r>
              <a:rPr lang="en" sz="3000" dirty="0"/>
              <a:t>People who only know about a very small number of features</a:t>
            </a:r>
            <a:endParaRPr sz="3000" dirty="0"/>
          </a:p>
          <a:p>
            <a:pPr marL="457200" lvl="0" indent="-419100" rtl="0">
              <a:spcBef>
                <a:spcPts val="0"/>
              </a:spcBef>
              <a:spcAft>
                <a:spcPts val="0"/>
              </a:spcAft>
              <a:buSzPts val="3000"/>
              <a:buAutoNum type="arabicPeriod"/>
            </a:pPr>
            <a:r>
              <a:rPr lang="en" sz="3000" dirty="0"/>
              <a:t>Developers at Github</a:t>
            </a:r>
            <a:endParaRPr sz="3000" dirty="0"/>
          </a:p>
          <a:p>
            <a:pPr marL="457200" lvl="0" indent="-419100" rtl="0">
              <a:spcBef>
                <a:spcPts val="0"/>
              </a:spcBef>
              <a:spcAft>
                <a:spcPts val="0"/>
              </a:spcAft>
              <a:buSzPts val="3000"/>
              <a:buAutoNum type="arabicPeriod"/>
            </a:pPr>
            <a:r>
              <a:rPr lang="en" sz="3000" dirty="0"/>
              <a:t>Liars</a:t>
            </a:r>
            <a:endParaRPr sz="3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What is it</a:t>
            </a:r>
            <a:endParaRPr/>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a:t>Collaborative</a:t>
            </a:r>
            <a:endParaRPr sz="3000"/>
          </a:p>
          <a:p>
            <a:pPr marL="457200" lvl="0" indent="-419100" rtl="0">
              <a:spcBef>
                <a:spcPts val="0"/>
              </a:spcBef>
              <a:spcAft>
                <a:spcPts val="0"/>
              </a:spcAft>
              <a:buSzPts val="3000"/>
              <a:buChar char="●"/>
            </a:pPr>
            <a:r>
              <a:rPr lang="en" sz="3000"/>
              <a:t>Distributed</a:t>
            </a:r>
            <a:endParaRPr sz="3000"/>
          </a:p>
          <a:p>
            <a:pPr marL="457200" lvl="0" indent="-419100" rtl="0">
              <a:spcBef>
                <a:spcPts val="0"/>
              </a:spcBef>
              <a:spcAft>
                <a:spcPts val="0"/>
              </a:spcAft>
              <a:buSzPts val="3000"/>
              <a:buChar char="●"/>
            </a:pPr>
            <a:r>
              <a:rPr lang="en" sz="3000"/>
              <a:t>Version control</a:t>
            </a:r>
            <a:endParaRPr sz="3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Collaborative</a:t>
            </a:r>
            <a:endParaRPr/>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team of people can work on the same project together. If the project is open-source, anyone can contribute (but there are protections)</a:t>
            </a:r>
            <a:endParaRPr sz="30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Distributed</a:t>
            </a:r>
            <a:endParaRPr/>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We can work at the same time on the same thing, and resolve conflicts later. We can even maintain multiple versions of the same code or document. You can easily work while offline.</a:t>
            </a:r>
            <a:endParaRPr sz="3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Github: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So you never have to title a file </a:t>
            </a:r>
            <a:r>
              <a:rPr lang="en-US" sz="3000" dirty="0">
                <a:solidFill>
                  <a:srgbClr val="FF0000"/>
                </a:solidFill>
                <a:highlight>
                  <a:srgbClr val="FFF2CC"/>
                </a:highlight>
              </a:rPr>
              <a:t>story_final_v3_REALFINAL.docx</a:t>
            </a:r>
            <a:r>
              <a:rPr lang="en" sz="3000" dirty="0">
                <a:solidFill>
                  <a:srgbClr val="FF0000"/>
                </a:solidFill>
                <a:highlight>
                  <a:srgbClr val="FFF2CC"/>
                </a:highlight>
              </a:rPr>
              <a:t> </a:t>
            </a:r>
            <a:r>
              <a:rPr lang="en" sz="3000" dirty="0"/>
              <a:t>again.</a:t>
            </a:r>
            <a:endParaRPr sz="3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bonus</a:t>
            </a:r>
            <a:endParaRPr/>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why so hard?</a:t>
            </a:r>
            <a:endParaRPr/>
          </a:p>
        </p:txBody>
      </p:sp>
      <p:sp>
        <p:nvSpPr>
          <p:cNvPr id="604" name="Shape 6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Remember that part about both of us working on the same thing at the same time? What happens when we have to reconcile that?</a:t>
            </a:r>
            <a:endParaRPr lang="en-US" sz="2400" dirty="0"/>
          </a:p>
          <a:p>
            <a:pPr marL="0" lvl="0" indent="0" rtl="0">
              <a:spcBef>
                <a:spcPts val="0"/>
              </a:spcBef>
              <a:spcAft>
                <a:spcPts val="0"/>
              </a:spcAft>
              <a:buNone/>
            </a:pPr>
            <a:endParaRPr sz="2400" dirty="0"/>
          </a:p>
          <a:p>
            <a:pPr marL="0" lvl="0" indent="0" rtl="0">
              <a:spcBef>
                <a:spcPts val="1600"/>
              </a:spcBef>
              <a:spcAft>
                <a:spcPts val="0"/>
              </a:spcAft>
              <a:buNone/>
            </a:pPr>
            <a:r>
              <a:rPr lang="en-US" sz="2400" dirty="0" err="1"/>
              <a:t>Github</a:t>
            </a:r>
            <a:r>
              <a:rPr lang="en-US" sz="2400" dirty="0"/>
              <a:t> is super smart and does it for you!</a:t>
            </a:r>
          </a:p>
          <a:p>
            <a:pPr marL="0" lvl="0" indent="0" rtl="0">
              <a:spcBef>
                <a:spcPts val="1600"/>
              </a:spcBef>
              <a:spcAft>
                <a:spcPts val="0"/>
              </a:spcAft>
              <a:buNone/>
            </a:pPr>
            <a:r>
              <a:rPr lang="en-US" sz="2400" dirty="0"/>
              <a:t>Sometimes.</a:t>
            </a:r>
            <a:endParaRPr sz="2400" dirty="0"/>
          </a:p>
          <a:p>
            <a:pPr marL="0" lvl="0" indent="0" rtl="0">
              <a:spcBef>
                <a:spcPts val="1600"/>
              </a:spcBef>
              <a:spcAft>
                <a:spcPts val="1600"/>
              </a:spcAft>
              <a:buNone/>
            </a:pPr>
            <a:r>
              <a:rPr lang="en" sz="2400" dirty="0"/>
              <a:t>We mostly won’t be talking about this today.</a:t>
            </a:r>
            <a:endParaRPr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then why are we doing it?</a:t>
            </a:r>
            <a:endParaRPr/>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My team at NPR asks intern candidates for a link to </a:t>
            </a:r>
            <a:r>
              <a:rPr lang="en" sz="1800" dirty="0" err="1"/>
              <a:t>github</a:t>
            </a:r>
            <a:r>
              <a:rPr lang="en" sz="1800" dirty="0"/>
              <a:t> profile</a:t>
            </a:r>
            <a:endParaRPr sz="1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t>Git</a:t>
            </a:r>
            <a:r>
              <a:rPr lang="en-US" dirty="0"/>
              <a:t>/</a:t>
            </a:r>
            <a:r>
              <a:rPr lang="en" dirty="0"/>
              <a:t>Github: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github account. We’ll get set up to do that in the next few steps.</a:t>
            </a:r>
            <a:endParaRPr sz="30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Make an account!</a:t>
            </a:r>
            <a:endParaRPr/>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Protip: github becomes a portfolio for a lot of people. As such, you might want to use a somewhat professional username.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github. In the top </a:t>
            </a:r>
            <a:r>
              <a:rPr lang="en-US" sz="3000" dirty="0"/>
              <a:t>right</a:t>
            </a:r>
            <a:r>
              <a:rPr lang="en" sz="3000" dirty="0"/>
              <a:t> corner, click the plus sign, and go to “new repository”. This one will be where you submit your homework. Please call it </a:t>
            </a:r>
            <a:r>
              <a:rPr lang="en" sz="3000" dirty="0" err="1">
                <a:highlight>
                  <a:srgbClr val="FFF2CC"/>
                </a:highlight>
              </a:rPr>
              <a:t>digitalframeworks</a:t>
            </a:r>
            <a:r>
              <a:rPr lang="en-US" sz="3000" dirty="0">
                <a:highlight>
                  <a:srgbClr val="FFF2CC"/>
                </a:highlight>
              </a:rPr>
              <a:t>-spring2019</a:t>
            </a:r>
            <a:r>
              <a:rPr lang="en" sz="3000" dirty="0"/>
              <a:t> (so I can find it easily)</a:t>
            </a:r>
            <a:endParaRPr sz="3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Github: Create a new repository</a:t>
            </a:r>
            <a:endParaRPr/>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Call your repository </a:t>
            </a:r>
            <a:r>
              <a:rPr lang="en" i="1" dirty="0" err="1"/>
              <a:t>digitalframeworks</a:t>
            </a:r>
            <a:r>
              <a:rPr lang="en-US" i="1" dirty="0"/>
              <a:t>-spring19</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Make it public</a:t>
            </a:r>
            <a:endParaRPr/>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Check this box</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WAIT</a:t>
            </a:r>
            <a:endParaRPr/>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fill this out</a:t>
            </a:r>
          </a:p>
          <a:p>
            <a:endParaRPr lang="en-US" dirty="0"/>
          </a:p>
          <a:p>
            <a:pPr marL="114300" indent="0">
              <a:buNone/>
            </a:pPr>
            <a:r>
              <a:rPr lang="en-US" dirty="0">
                <a:hlinkClick r:id="rId3"/>
              </a:rPr>
              <a:t>https://forms.gle/FQRKaHskGckggpjN7</a:t>
            </a:r>
            <a:r>
              <a:rPr lang="en-US" dirty="0"/>
              <a:t> </a:t>
            </a:r>
          </a:p>
          <a:p>
            <a:pPr marL="114300" indent="0">
              <a:buNone/>
            </a:pPr>
            <a:r>
              <a:rPr lang="en-US" dirty="0"/>
              <a:t>OR</a:t>
            </a:r>
          </a:p>
          <a:p>
            <a:pPr marL="114300" indent="0">
              <a:buNone/>
            </a:pPr>
            <a:r>
              <a:rPr lang="en-US" dirty="0">
                <a:hlinkClick r:id="rId4"/>
              </a:rPr>
              <a:t>https://bit.ly/2Ww9Vis</a:t>
            </a:r>
            <a:r>
              <a:rPr lang="en-US" dirty="0"/>
              <a:t> </a:t>
            </a:r>
          </a:p>
          <a:p>
            <a:pPr marL="114300" indent="0">
              <a:buNone/>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“A markup language is a system for annotating a document in a way that is syntactically distinguishable from the text.” --</a:t>
            </a:r>
            <a:r>
              <a:rPr lang="en" sz="3000" u="sng">
                <a:solidFill>
                  <a:schemeClr val="hlink"/>
                </a:solidFill>
                <a:hlinkClick r:id="rId3"/>
              </a:rPr>
              <a:t>wikipedia</a:t>
            </a:r>
            <a:endParaRPr sz="30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Markup languages</a:t>
            </a:r>
            <a:endParaRPr/>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 HTML example</a:t>
            </a:r>
            <a:endParaRPr/>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why not just use HTML?</a:t>
            </a:r>
            <a:endParaRPr/>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Headers look like this:</a:t>
            </a:r>
            <a:endParaRPr sz="3000"/>
          </a:p>
          <a:p>
            <a:pPr marL="0" lvl="0" indent="0" rtl="0">
              <a:spcBef>
                <a:spcPts val="1600"/>
              </a:spcBef>
              <a:spcAft>
                <a:spcPts val="0"/>
              </a:spcAft>
              <a:buNone/>
            </a:pPr>
            <a:r>
              <a:rPr lang="en" sz="3000"/>
              <a:t># h1 (the biggest)</a:t>
            </a:r>
            <a:endParaRPr sz="3000"/>
          </a:p>
          <a:p>
            <a:pPr marL="0" lvl="0" indent="0" rtl="0">
              <a:spcBef>
                <a:spcPts val="1600"/>
              </a:spcBef>
              <a:spcAft>
                <a:spcPts val="0"/>
              </a:spcAft>
              <a:buNone/>
            </a:pPr>
            <a:r>
              <a:rPr lang="en" sz="3000"/>
              <a:t>## h2 </a:t>
            </a:r>
            <a:endParaRPr sz="3000"/>
          </a:p>
          <a:p>
            <a:pPr marL="0" lvl="0" indent="0" rtl="0">
              <a:spcBef>
                <a:spcPts val="1600"/>
              </a:spcBef>
              <a:spcAft>
                <a:spcPts val="1600"/>
              </a:spcAft>
              <a:buNone/>
            </a:pPr>
            <a:r>
              <a:rPr lang="en" sz="3000"/>
              <a:t>### h3 ...</a:t>
            </a:r>
            <a:endParaRPr sz="30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Digital frameworks </a:t>
            </a:r>
            <a:r>
              <a:rPr lang="mr-IN" dirty="0"/>
              <a:t>–</a:t>
            </a:r>
            <a:r>
              <a:rPr lang="en-US" dirty="0"/>
              <a:t> Summer 2018</a:t>
            </a:r>
          </a:p>
          <a:p>
            <a:pPr marL="114300" indent="0">
              <a:buNone/>
            </a:pPr>
            <a:endParaRPr lang="en-US" dirty="0"/>
          </a:p>
          <a:p>
            <a:pPr marL="114300" indent="0">
              <a:buNone/>
            </a:pPr>
            <a:r>
              <a:rPr lang="en-US" dirty="0"/>
              <a:t>### By Sean McMinn</a:t>
            </a:r>
          </a:p>
          <a:p>
            <a:pPr marL="114300" indent="0">
              <a:buNone/>
            </a:pPr>
            <a:endParaRPr lang="en-US" dirty="0"/>
          </a:p>
          <a:p>
            <a:pPr marL="114300" indent="0">
              <a:buNone/>
            </a:pPr>
            <a:r>
              <a:rPr lang="en-US" dirty="0"/>
              <a:t>Some description you want to write to tell people what your repository is</a:t>
            </a:r>
          </a:p>
        </p:txBody>
      </p:sp>
    </p:spTree>
    <p:extLst>
      <p:ext uri="{BB962C8B-B14F-4D97-AF65-F5344CB8AC3E}">
        <p14:creationId xmlns:p14="http://schemas.microsoft.com/office/powerpoint/2010/main" val="4815399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pic>
        <p:nvPicPr>
          <p:cNvPr id="5" name="Picture 4" descr="Screen Shot 2018-06-19 at 4.38.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4066"/>
            <a:ext cx="9144000" cy="2144521"/>
          </a:xfrm>
          <a:prstGeom prst="rect">
            <a:avLst/>
          </a:prstGeom>
        </p:spPr>
      </p:pic>
    </p:spTree>
    <p:extLst>
      <p:ext uri="{BB962C8B-B14F-4D97-AF65-F5344CB8AC3E}">
        <p14:creationId xmlns:p14="http://schemas.microsoft.com/office/powerpoint/2010/main" val="32059978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(ordered)</a:t>
            </a:r>
            <a:endParaRPr sz="300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(unordered)</a:t>
            </a:r>
            <a:endParaRPr sz="300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many non-data stories are actually data stories</a:t>
            </a:r>
            <a:endParaRPr/>
          </a:p>
        </p:txBody>
      </p:sp>
      <p:sp>
        <p:nvSpPr>
          <p:cNvPr id="2" name="Text Placeholder 1"/>
          <p:cNvSpPr>
            <a:spLocks noGrp="1"/>
          </p:cNvSpPr>
          <p:nvPr>
            <p:ph type="body" idx="1"/>
          </p:nvPr>
        </p:nvSpPr>
        <p:spPr/>
        <p:txBody>
          <a:bodyPr/>
          <a:lstStyle/>
          <a:p>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Lists (you can combine ordered and unordered)</a:t>
            </a:r>
            <a:endParaRPr sz="300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a:t>Tables</a:t>
            </a:r>
            <a:endParaRPr sz="300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2" name="Text Placeholder 1"/>
          <p:cNvSpPr>
            <a:spLocks noGrp="1"/>
          </p:cNvSpPr>
          <p:nvPr>
            <p:ph type="body" idx="1"/>
          </p:nvPr>
        </p:nvSpPr>
        <p:spPr/>
        <p:txBody>
          <a:bodyPr/>
          <a:lstStyle/>
          <a:p>
            <a:endParaRPr lang="en-US"/>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Fundamentals of Markdown</a:t>
            </a:r>
            <a:endParaRPr/>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a:t>Links</a:t>
            </a:r>
            <a:endParaRPr sz="3000"/>
          </a:p>
          <a:p>
            <a:pPr marL="0" lvl="0" indent="0">
              <a:spcBef>
                <a:spcPts val="1600"/>
              </a:spcBef>
              <a:spcAft>
                <a:spcPts val="0"/>
              </a:spcAft>
              <a:buNone/>
            </a:pPr>
            <a:r>
              <a:rPr lang="en" sz="3000"/>
              <a:t>[text](url)</a:t>
            </a:r>
            <a:endParaRPr sz="3000"/>
          </a:p>
          <a:p>
            <a:pPr marL="0" lvl="0" indent="0">
              <a:spcBef>
                <a:spcPts val="1600"/>
              </a:spcBef>
              <a:spcAft>
                <a:spcPts val="0"/>
              </a:spcAft>
              <a:buNone/>
            </a:pPr>
            <a:r>
              <a:rPr lang="en" sz="3000"/>
              <a:t>For example:</a:t>
            </a:r>
            <a:endParaRPr sz="3000"/>
          </a:p>
          <a:p>
            <a:pPr marL="0" lvl="0" indent="0" rtl="0">
              <a:spcBef>
                <a:spcPts val="1600"/>
              </a:spcBef>
              <a:spcAft>
                <a:spcPts val="1600"/>
              </a:spcAft>
              <a:buNone/>
            </a:pPr>
            <a:endParaRPr sz="300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github with the title assignment1.md (or assignment2.md, etc).</a:t>
            </a:r>
            <a:endParaRPr sz="3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Markdown and homework</a:t>
            </a:r>
            <a:endParaRPr/>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reporter was 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reporter check 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Quality</a:t>
            </a:r>
          </a:p>
          <a:p>
            <a:endParaRPr lang="en-US" dirty="0"/>
          </a:p>
          <a:p>
            <a:r>
              <a:rPr lang="en-US" dirty="0"/>
              <a:t>Regardless of the form that the graphic/story takes, was it executed at a high degree of quality? (Rank 1-5, with five excellent.)</a:t>
            </a:r>
          </a:p>
          <a:p>
            <a:pPr marL="285750" indent="-285750">
              <a:buFont typeface="Arial"/>
              <a:buChar char="•"/>
            </a:pPr>
            <a:r>
              <a:rPr lang="en-US" dirty="0"/>
              <a:t>Explain what they did well and areas where improvements could be made. </a:t>
            </a:r>
          </a:p>
          <a:p>
            <a:r>
              <a:rPr lang="en-US" dirty="0"/>
              <a:t>Consider some tasks a data story must 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color (if piece includes graphics)</a:t>
            </a:r>
          </a:p>
          <a:p>
            <a:endParaRPr lang="en-US" b="1" dirty="0"/>
          </a:p>
          <a:p>
            <a:pPr marL="285750" indent="-285750">
              <a:buFont typeface="Arial"/>
              <a:buChar char="•"/>
            </a:pPr>
            <a:r>
              <a:rPr lang="en-US" dirty="0"/>
              <a:t>Based on your knowledge of color and type use, did this person use type (as in typography, fonts) and color to their best purpose?</a:t>
            </a:r>
          </a:p>
          <a:p>
            <a:pPr marL="285750" indent="-285750">
              <a:buFont typeface="Arial"/>
              <a:buChar char="•"/>
            </a:pPr>
            <a:r>
              <a:rPr lang="en-US" dirty="0"/>
              <a:t>For example, did it: </a:t>
            </a:r>
          </a:p>
          <a:p>
            <a:r>
              <a:rPr lang="en-US" dirty="0"/>
              <a:t>	Look like it all belonged together?</a:t>
            </a:r>
          </a:p>
          <a:p>
            <a:r>
              <a:rPr lang="en-US" dirty="0"/>
              <a:t>	Draw your eye first to the most important pieces of information?</a:t>
            </a:r>
          </a:p>
          <a:p>
            <a:r>
              <a:rPr lang="en-US" dirty="0"/>
              <a:t>	Make 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Explain</a:t>
            </a:r>
          </a:p>
          <a:p>
            <a:pPr marL="285750" indent="-285750">
              <a:buFont typeface="Arial"/>
              <a:buChar char="•"/>
            </a:pPr>
            <a:r>
              <a:rPr lang="en-US" dirty="0"/>
              <a:t>Color (1-5)</a:t>
            </a:r>
          </a:p>
          <a:p>
            <a:r>
              <a:rPr lang="en-US" dirty="0"/>
              <a:t>	Explain</a:t>
            </a:r>
          </a:p>
        </p:txBody>
      </p:sp>
    </p:spTree>
    <p:extLst>
      <p:ext uri="{BB962C8B-B14F-4D97-AF65-F5344CB8AC3E}">
        <p14:creationId xmlns:p14="http://schemas.microsoft.com/office/powerpoint/2010/main" val="1344763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b="1" dirty="0"/>
              <a:t>Objective: 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visual or story 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p>
        </p:txBody>
      </p:sp>
    </p:spTree>
    <p:extLst>
      <p:ext uri="{BB962C8B-B14F-4D97-AF65-F5344CB8AC3E}">
        <p14:creationId xmlns:p14="http://schemas.microsoft.com/office/powerpoint/2010/main" val="24906074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33127</TotalTime>
  <Words>3880</Words>
  <Application>Microsoft Macintosh PowerPoint</Application>
  <PresentationFormat>On-screen Show (16:9)</PresentationFormat>
  <Paragraphs>336</Paragraphs>
  <Slides>104</Slides>
  <Notes>99</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104</vt:i4>
      </vt:variant>
    </vt:vector>
  </HeadingPairs>
  <TitlesOfParts>
    <vt:vector size="109" baseType="lpstr">
      <vt:lpstr>Proxima Nova</vt:lpstr>
      <vt:lpstr>Alfa Slab One</vt:lpstr>
      <vt:lpstr>Arial</vt:lpstr>
      <vt:lpstr>Simple Light</vt:lpstr>
      <vt:lpstr>Gameday</vt:lpstr>
      <vt:lpstr>Digital Frameworks</vt:lpstr>
      <vt:lpstr>Intros</vt:lpstr>
      <vt:lpstr>Digital Frameworks?</vt:lpstr>
      <vt:lpstr>When we think about data...</vt:lpstr>
      <vt:lpstr>PowerPoint Presentation</vt:lpstr>
      <vt:lpstr>PowerPoint Presentation</vt:lpstr>
      <vt:lpstr>PowerPoint Presentation</vt:lpstr>
      <vt:lpstr>PowerPoint Presentation</vt:lpstr>
      <vt:lpstr>...but many non-data stories are actually data stories</vt:lpstr>
      <vt:lpstr>PowerPoint Presentation</vt:lpstr>
      <vt:lpstr>Once upon a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Assessment quiz</vt:lpstr>
      <vt:lpstr>Final Project</vt:lpstr>
      <vt:lpstr>Policies</vt:lpstr>
      <vt:lpstr>Policies</vt:lpstr>
      <vt:lpstr>Policies</vt:lpstr>
      <vt:lpstr>Policies</vt:lpstr>
      <vt:lpstr>Policies</vt:lpstr>
      <vt:lpstr>Policies</vt:lpstr>
      <vt:lpstr>Policies</vt:lpstr>
      <vt:lpstr>Github</vt:lpstr>
      <vt:lpstr>Github</vt:lpstr>
      <vt:lpstr>Github: What is it</vt:lpstr>
      <vt:lpstr>Github: Collaborative</vt:lpstr>
      <vt:lpstr>Github: Distributed</vt:lpstr>
      <vt:lpstr>Github: Version Control</vt:lpstr>
      <vt:lpstr>Github: bonus</vt:lpstr>
      <vt:lpstr>Github: why so hard?</vt:lpstr>
      <vt:lpstr>Github: then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Microsoft Office User</cp:lastModifiedBy>
  <cp:revision>49</cp:revision>
  <dcterms:modified xsi:type="dcterms:W3CDTF">2019-04-09T17:52:39Z</dcterms:modified>
</cp:coreProperties>
</file>